
<file path=[Content_Types].xml><?xml version="1.0" encoding="utf-8"?>
<Types xmlns="http://schemas.openxmlformats.org/package/2006/content-types">
  <Default Extension="png" ContentType="image/png"/>
  <Default Extension="bin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67" r:id="rId2"/>
    <p:sldId id="2542" r:id="rId3"/>
    <p:sldId id="2558" r:id="rId4"/>
    <p:sldId id="2544" r:id="rId5"/>
    <p:sldId id="2553" r:id="rId6"/>
    <p:sldId id="2545" r:id="rId7"/>
    <p:sldId id="2546" r:id="rId8"/>
    <p:sldId id="2547" r:id="rId9"/>
    <p:sldId id="2559" r:id="rId10"/>
    <p:sldId id="2549" r:id="rId11"/>
    <p:sldId id="2554" r:id="rId12"/>
    <p:sldId id="2555" r:id="rId13"/>
    <p:sldId id="2550" r:id="rId14"/>
    <p:sldId id="2551" r:id="rId15"/>
    <p:sldId id="2556" r:id="rId16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1"/>
    <p:restoredTop sz="94660"/>
  </p:normalViewPr>
  <p:slideViewPr>
    <p:cSldViewPr showGuides="1">
      <p:cViewPr varScale="1">
        <p:scale>
          <a:sx n="111" d="100"/>
          <a:sy n="111" d="100"/>
        </p:scale>
        <p:origin x="786" y="102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F88DBB8-DCEB-5B44-1CE9-C5691F3DEBE5}"/>
              </a:ext>
            </a:extLst>
          </p:cNvPr>
          <p:cNvSpPr txBox="1"/>
          <p:nvPr userDrawn="1"/>
        </p:nvSpPr>
        <p:spPr>
          <a:xfrm>
            <a:off x="381000" y="381000"/>
            <a:ext cx="3810000" cy="31393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296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652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 userDrawn="1"/>
        </p:nvSpPr>
        <p:spPr>
          <a:xfrm>
            <a:off x="479610" y="6120360"/>
            <a:ext cx="2055740" cy="737705"/>
          </a:xfrm>
          <a:prstGeom prst="rect">
            <a:avLst/>
          </a:prstGeom>
          <a:solidFill>
            <a:srgbClr val="8F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bin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bin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_0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>
            <a:extLst>
              <a:ext uri="{FF2B5EF4-FFF2-40B4-BE49-F238E27FC236}">
                <a16:creationId xmlns:a16="http://schemas.microsoft.com/office/drawing/2014/main" id="{C4B4FFC0-A671-7C82-EC2E-7FA9566741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1484865"/>
            <a:ext cx="12192000" cy="49398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第20章　数据的整理与初步处理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20.1　平均数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algn="ctr" hangingPunct="0">
              <a:lnSpc>
                <a:spcPct val="150000"/>
              </a:lnSpc>
              <a:defRPr/>
            </a:pPr>
            <a:r>
              <a:rPr lang="zh-CN" altLang="en-US" sz="45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第1课时　平均数的意义，用计算器求平均数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45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1" name="yt_shape_10941"/>
          <p:cNvSpPr txBox="1"/>
          <p:nvPr/>
        </p:nvSpPr>
        <p:spPr>
          <a:xfrm>
            <a:off x="540119" y="1707110"/>
            <a:ext cx="7821052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空气质量污染指数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AQI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标准</a:t>
            </a:r>
          </a:p>
        </p:txBody>
      </p:sp>
      <p:graphicFrame>
        <p:nvGraphicFramePr>
          <p:cNvPr id="10942" name="yt_table_10942" title="H_273.6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3482384"/>
              </p:ext>
            </p:extLst>
          </p:nvPr>
        </p:nvGraphicFramePr>
        <p:xfrm>
          <a:off x="540000" y="2464260"/>
          <a:ext cx="11111998" cy="18288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7397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71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6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23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359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  <a:sym typeface="_⨹_1_7dabd"/>
                        </a:rPr>
                        <a:t>污</a:t>
                      </a:r>
                      <a:r>
                        <a:rPr lang="zh-CN" altLang="zh-CN" sz="36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  <a:sym typeface="_⨹_1_f0178"/>
                        </a:rPr>
                        <a:t>染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/>
                      </a:r>
                      <a:b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</a:br>
                      <a:r>
                        <a:rPr lang="zh-CN" altLang="zh-CN" sz="36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  <a:sym typeface="_⨹_1_f6b4e"/>
                        </a:rPr>
                        <a:t>指</a:t>
                      </a:r>
                      <a:r>
                        <a:rPr lang="zh-CN" altLang="zh-CN" sz="36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数</a:t>
                      </a:r>
                      <a:endParaRPr lang="zh-CN" altLang="zh-CN" sz="3600" b="1" i="0" u="none">
                        <a:solidFill>
                          <a:srgbClr val="000000"/>
                        </a:solidFill>
                        <a:effectLst/>
                        <a:latin typeface="Times New Roman" pitchFamily="36"/>
                        <a:ea typeface="黑体" pitchFamily="36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0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～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51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～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100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101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～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150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151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～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200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  <a:sym typeface="_⨹_1_921d8"/>
                        </a:rPr>
                        <a:t>等</a:t>
                      </a:r>
                      <a:r>
                        <a:rPr lang="zh-CN" altLang="zh-CN" sz="36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级</a:t>
                      </a:r>
                      <a:endParaRPr lang="zh-CN" altLang="zh-CN" sz="3600" b="1" i="0" u="none">
                        <a:solidFill>
                          <a:srgbClr val="000000"/>
                        </a:solidFill>
                        <a:effectLst/>
                        <a:latin typeface="Times New Roman" pitchFamily="36"/>
                        <a:ea typeface="黑体" pitchFamily="36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优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良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轻度污染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中度污染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4" name="yt_shape_10944"/>
          <p:cNvSpPr txBox="1"/>
          <p:nvPr/>
        </p:nvSpPr>
        <p:spPr>
          <a:xfrm>
            <a:off x="540120" y="1076174"/>
            <a:ext cx="11111999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请你计算这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天该市空气质量指数的平均数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22d92"/>
              </a:rPr>
              <a:t>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据此判断这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天该市空气质量平均状况属于哪个等级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a2f34"/>
              </a:rPr>
              <a:t>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结果保留整数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945" name="yt_shape_10945"/>
              <p:cNvSpPr txBox="1"/>
              <p:nvPr/>
            </p:nvSpPr>
            <p:spPr>
              <a:xfrm>
                <a:off x="540119" y="2788955"/>
                <a:ext cx="11492915" cy="3016210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这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天该市空气质量指数的平均数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为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barPr>
                      <m:e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𝒙</m:t>
                        </m:r>
                      </m:e>
                    </m:bar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  <a:sym typeface="_⨹_1_4a0bb"/>
                  </a:rPr>
                  <a:t> </a:t>
                </a:r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/>
                </a:r>
                <a:b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</a:b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28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38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94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53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63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149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53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110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84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35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2_4392f"/>
                  </a:rPr>
                  <a:t>）＝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</a:b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70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7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71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根据表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可知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这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12_51153"/>
                  </a:rPr>
                  <a:t>天该市空气质量平均状况属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</a:b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于良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0945" name="yt_shape_109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2788955"/>
                <a:ext cx="11492915" cy="3016210"/>
              </a:xfrm>
              <a:prstGeom prst="rect">
                <a:avLst/>
              </a:prstGeom>
              <a:blipFill>
                <a:blip r:embed="rId2"/>
                <a:stretch>
                  <a:fillRect l="-2440" t="-1619" b="-83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9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9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45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7" name="yt_shape_10947"/>
          <p:cNvSpPr txBox="1"/>
          <p:nvPr/>
        </p:nvSpPr>
        <p:spPr>
          <a:xfrm>
            <a:off x="540119" y="1243552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按规定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当空气质量指数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AQI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≤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6b974"/>
              </a:rPr>
              <a:t>空气质量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才算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达标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请你根据表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和表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5ea86"/>
              </a:rPr>
              <a:t>所提供的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信息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估计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年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366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天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该市空气质量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达标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296e7"/>
              </a:rPr>
              <a:t>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天数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结果保留整数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948" name="yt_shape_10948"/>
              <p:cNvSpPr txBox="1"/>
              <p:nvPr/>
            </p:nvSpPr>
            <p:spPr>
              <a:xfrm>
                <a:off x="540000" y="3510331"/>
                <a:ext cx="11111999" cy="1908215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这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天中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“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达标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”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的天数为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天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366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𝟖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292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293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天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估计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2024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年该市空气质量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“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达标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”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的天数约为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293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天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0948" name="yt_shape_109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3510331"/>
                <a:ext cx="11111999" cy="1908215"/>
              </a:xfrm>
              <a:prstGeom prst="rect">
                <a:avLst/>
              </a:prstGeom>
              <a:blipFill>
                <a:blip r:embed="rId2"/>
                <a:stretch>
                  <a:fillRect l="-2525" t="-8626" r="-1701" b="-134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9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9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9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9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48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2" name="yt_shape_10952"/>
          <p:cNvSpPr txBox="1"/>
          <p:nvPr/>
        </p:nvSpPr>
        <p:spPr>
          <a:xfrm>
            <a:off x="540119" y="1700880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为监测某河道水质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进行了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次水质检测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563df,isEnd"/>
              </a:rPr>
              <a:t>绘制了如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图的氨氮含量的折线统计图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若这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9_c1435,isEnd"/>
              </a:rPr>
              <a:t>次水质检测氨氮含量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的平均数为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mg/L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则第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0_acf42,isEnd"/>
              </a:rPr>
              <a:t>次检测得到的氨氮含量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mg/L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,isEnd"/>
              </a:rPr>
              <a:t> </a:t>
            </a:r>
          </a:p>
        </p:txBody>
      </p:sp>
      <p:grpSp>
        <p:nvGrpSpPr>
          <p:cNvPr id="10953" name="yt_shape_10953" title="H_249.83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871915" y="3429000"/>
            <a:ext cx="4193963" cy="2545996"/>
            <a:chOff x="0" y="0"/>
            <a:chExt cx="5074695" cy="3080655"/>
          </a:xfrm>
        </p:grpSpPr>
        <p:pic>
          <p:nvPicPr>
            <p:cNvPr id="2" name="yt_image_10953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074695" cy="25828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55" name="yt_shape_10955" descr="{&quot;rangeId&quot;:0,&quot;IgnoreLineSpacing&quot;:1}"/>
            <p:cNvSpPr txBox="1"/>
            <p:nvPr/>
          </p:nvSpPr>
          <p:spPr>
            <a:xfrm>
              <a:off x="1513395" y="2526656"/>
              <a:ext cx="2083904" cy="553999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4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DAD5DE8A-1141-ED18-3403-EE3F30029B6D}"/>
              </a:ext>
            </a:extLst>
          </p:cNvPr>
          <p:cNvSpPr txBox="1"/>
          <p:nvPr/>
        </p:nvSpPr>
        <p:spPr>
          <a:xfrm>
            <a:off x="1367683" y="3299994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1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7" name="yt_image_10950" title="H_37.12496">
            <a:extLst>
              <a:ext uri="">
                <a16:creationId xmlns="" xmlns:a16="http://schemas.microsoft.com/office/drawing/2014/main" xmlns:a14="http://schemas.microsoft.com/office/drawing/2010/main" xmlns:mc="http://schemas.openxmlformats.org/markup-compatibility/2006" xmlns:p14="http://schemas.microsoft.com/office/powerpoint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000" y="1118570"/>
            <a:ext cx="1653947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" name="yt_shape_10957"/>
          <p:cNvSpPr txBox="1"/>
          <p:nvPr/>
        </p:nvSpPr>
        <p:spPr>
          <a:xfrm>
            <a:off x="540119" y="1038212"/>
            <a:ext cx="11111999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江苏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某校组织了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在阳光下成长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23d8d"/>
              </a:rPr>
              <a:t>主题演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讲比赛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比赛规则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名裁判打分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8c357"/>
              </a:rPr>
              <a:t>去除一个最高分和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一个最低分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剩下的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个分数的平均值为该选手成绩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13d7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如表是某选手的得分情况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graphicFrame>
        <p:nvGraphicFramePr>
          <p:cNvPr id="10958" name="yt_table_10958" title="H_100.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789265"/>
              </p:ext>
            </p:extLst>
          </p:nvPr>
        </p:nvGraphicFramePr>
        <p:xfrm>
          <a:off x="540000" y="3068975"/>
          <a:ext cx="11111996" cy="109728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1850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49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9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49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49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38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9317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裁判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分数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960" name="yt_shape_10960"/>
          <p:cNvSpPr txBox="1"/>
          <p:nvPr/>
        </p:nvSpPr>
        <p:spPr>
          <a:xfrm>
            <a:off x="540119" y="429306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其中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裁判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裁判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给出的分数均被去除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经计算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ea228"/>
              </a:rPr>
              <a:t>该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选手的成绩为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93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75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请根据上述信息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解决以下问题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62" name="yt_shape_10962"/>
          <p:cNvSpPr txBox="1"/>
          <p:nvPr/>
        </p:nvSpPr>
        <p:spPr>
          <a:xfrm>
            <a:off x="540000" y="1510824"/>
            <a:ext cx="3337452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的值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sp>
        <p:nvSpPr>
          <p:cNvPr id="10963" name="yt_shape_10963"/>
          <p:cNvSpPr txBox="1"/>
          <p:nvPr/>
        </p:nvSpPr>
        <p:spPr>
          <a:xfrm>
            <a:off x="540119" y="2115610"/>
            <a:ext cx="11111999" cy="1107996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由题意得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94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94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94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÷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93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75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得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93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10964" name="yt_shape_10964"/>
          <p:cNvSpPr txBox="1"/>
          <p:nvPr/>
        </p:nvSpPr>
        <p:spPr>
          <a:xfrm>
            <a:off x="540000" y="3274394"/>
            <a:ext cx="1005563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请判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断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是最高分还是最低分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并说明理由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10965" name="yt_shape_10965"/>
          <p:cNvSpPr txBox="1"/>
          <p:nvPr/>
        </p:nvSpPr>
        <p:spPr>
          <a:xfrm>
            <a:off x="540120" y="3879180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是最低分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因为平均数是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93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75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  <a:sym typeface="_⨹_5_d3c5d"/>
              </a:rPr>
              <a:t>且去掉的是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/>
            </a:r>
            <a:b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</a:b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94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分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和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分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故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≤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93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63" grpId="0" build="allAtOnce"/>
      <p:bldP spid="10965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yt_shape_10906"/>
          <p:cNvSpPr txBox="1"/>
          <p:nvPr/>
        </p:nvSpPr>
        <p:spPr>
          <a:xfrm>
            <a:off x="5169464" y="692810"/>
            <a:ext cx="185307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endParaRPr lang="zh-CN" altLang="zh-CN" sz="3000" b="1" i="0" u="none">
              <a:solidFill>
                <a:srgbClr val="00AEEF"/>
              </a:solidFill>
              <a:effectLst/>
              <a:latin typeface="Times New Roman" pitchFamily="36"/>
              <a:ea typeface="黑体" pitchFamily="36"/>
            </a:endParaRPr>
          </a:p>
        </p:txBody>
      </p:sp>
      <p:sp>
        <p:nvSpPr>
          <p:cNvPr id="4" name="yt_shape_10908"/>
          <p:cNvSpPr txBox="1"/>
          <p:nvPr/>
        </p:nvSpPr>
        <p:spPr>
          <a:xfrm>
            <a:off x="540000" y="1246808"/>
            <a:ext cx="428482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算术平均数的意义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yt_shape_10909"/>
              <p:cNvSpPr txBox="1"/>
              <p:nvPr/>
            </p:nvSpPr>
            <p:spPr>
              <a:xfrm>
                <a:off x="540119" y="1624794"/>
                <a:ext cx="11111999" cy="190821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eaLnBrk="1" latinLnBrk="0" hangingPunct="0">
                  <a:lnSpc>
                    <a:spcPct val="100000"/>
                  </a:lnSpc>
                </a:pP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一般地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如果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有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个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数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0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0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、…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000" b="1" i="1" u="none" spc="375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那么</a:t>
                </a:r>
                <a:r>
                  <a:rPr sz="3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</a:t>
                </a:r>
                <a:r>
                  <a:rPr lang="en-US" sz="3000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</a:t>
                </a:r>
                <a:r>
                  <a:rPr sz="3000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    </a:t>
                </a:r>
                <a:r>
                  <a:rPr sz="3000" spc="-100">
                    <a:latin typeface="Times New Roman"/>
                  </a:rPr>
                  <a:t>⁠</a:t>
                </a:r>
                <a:r>
                  <a:rPr lang="en-US" altLang="zh-CN" sz="3000" b="1" i="0" u="sng">
                    <a:solidFill>
                      <a:srgbClr val="FF0000">
                        <a:alpha val="0"/>
                      </a:srgbClr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  <a:sym typeface="W:6.004961,H:62.4"/>
                  </a:rPr>
                  <a:t/>
                </a:r>
                <a:br>
                  <a:rPr lang="en-US" altLang="zh-CN" sz="3000" b="1" i="0" u="sng">
                    <a:solidFill>
                      <a:srgbClr val="FF0000">
                        <a:alpha val="0"/>
                      </a:srgbClr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  <a:sym typeface="W:6.004961,H:62.4"/>
                  </a:rPr>
                </a:br>
                <a:r>
                  <a:rPr sz="3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                       </a:t>
                </a:r>
                <a:r>
                  <a:rPr lang="zh-CN" altLang="zh-CN" sz="30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叫做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这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个数的算术平均数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0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7a9ea,isEnd"/>
                  </a:rPr>
                  <a:t>简</a:t>
                </a:r>
                <a:r>
                  <a:rPr lang="zh-CN" altLang="zh-CN" sz="30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称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平均数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记作</a:t>
                </a:r>
                <a:r>
                  <a:rPr lang="en-US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“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3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barPr>
                      <m:e>
                        <m:r>
                          <a:rPr lang="en-US" altLang="zh-CN" sz="3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𝒙</m:t>
                        </m:r>
                      </m:e>
                    </m:bar>
                  </m:oMath>
                </a14:m>
                <a:r>
                  <a:rPr lang="en-US" altLang="zh-CN" sz="3000" b="1" i="1">
                    <a:solidFill>
                      <a:srgbClr val="00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”.</a:t>
                </a:r>
              </a:p>
            </p:txBody>
          </p:sp>
        </mc:Choice>
        <mc:Fallback xmlns="">
          <p:sp>
            <p:nvSpPr>
              <p:cNvPr id="5" name="yt_shape_1090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624794"/>
                <a:ext cx="11111999" cy="1908215"/>
              </a:xfrm>
              <a:prstGeom prst="rect">
                <a:avLst/>
              </a:prstGeom>
              <a:blipFill>
                <a:blip r:embed="rId2"/>
                <a:stretch>
                  <a:fillRect l="-2141" t="-7668" r="-4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yt_shape_10911"/>
              <p:cNvSpPr txBox="1"/>
              <p:nvPr/>
            </p:nvSpPr>
            <p:spPr>
              <a:xfrm>
                <a:off x="540119" y="3044958"/>
                <a:ext cx="11316281" cy="332398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eaLnBrk="1" latinLnBrk="0" hangingPunct="0">
                  <a:lnSpc>
                    <a:spcPct val="100000"/>
                  </a:lnSpc>
                </a:pPr>
                <a:r>
                  <a:rPr lang="zh-CN" altLang="zh-CN" sz="3000" b="1" i="0" u="none">
                    <a:solidFill>
                      <a:srgbClr val="C00000"/>
                    </a:solidFill>
                    <a:effectLst/>
                    <a:latin typeface="Times New Roman" pitchFamily="36"/>
                    <a:ea typeface="黑体" pitchFamily="36"/>
                  </a:rPr>
                  <a:t>注意</a:t>
                </a:r>
                <a:r>
                  <a:rPr lang="zh-CN" altLang="zh-CN" sz="3000" b="1" i="0" u="none">
                    <a:solidFill>
                      <a:srgbClr val="C0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①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平均数是表示一组数据的平均状态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  <a:sym typeface="_⨹_4_67c2a,isEnd"/>
                  </a:rPr>
                  <a:t>由于是</a:t>
                </a:r>
                <a:r>
                  <a:rPr lang="zh-CN" altLang="zh-CN" sz="30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  <a:sym typeface="_⨹_4_67c2a,isEnd"/>
                  </a:rPr>
                  <a:t>单</a:t>
                </a:r>
                <a:r>
                  <a:rPr lang="zh-CN" altLang="zh-CN" sz="30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一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的计算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所以给定一组数据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  <a:sym typeface="_⨹_10_a57ae,isEnd"/>
                  </a:rPr>
                  <a:t>计算出的平均数是</a:t>
                </a:r>
                <a:r>
                  <a:rPr lang="zh-CN" altLang="zh-CN" sz="30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  <a:sym typeface="_⨹_10_a57ae,isEnd"/>
                  </a:rPr>
                  <a:t>唯一</a:t>
                </a:r>
                <a:r>
                  <a:rPr lang="zh-CN" altLang="zh-CN" sz="30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的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但这个平均数不一定是这组数据中的某个数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.②</a:t>
                </a:r>
                <a:r>
                  <a:rPr lang="zh-CN" altLang="zh-CN" sz="3000" b="1" i="0" u="none" spc="375" smtClean="0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  <a:sym typeface="_⨹_1_bcd09,isEnd"/>
                  </a:rPr>
                  <a:t>若</a:t>
                </a:r>
                <a:r>
                  <a:rPr lang="en-US" altLang="zh-CN" sz="3000" b="1" i="1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000" b="1" i="0" u="none" baseline="-25000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0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0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楷体" pitchFamily="36"/>
                    <a:ea typeface="楷体" pitchFamily="36"/>
                  </a:rPr>
                  <a:t>…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000" b="1" i="1" u="none" spc="375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的平均数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为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3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barPr>
                      <m:e>
                        <m:r>
                          <a:rPr lang="en-US" altLang="zh-CN" sz="3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𝒙</m:t>
                        </m:r>
                      </m:e>
                    </m:bar>
                  </m:oMath>
                </a14:m>
                <a:r>
                  <a:rPr lang="en-US" altLang="zh-CN" sz="3000" b="1" i="1">
                    <a:solidFill>
                      <a:srgbClr val="00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则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ax</a:t>
                </a:r>
                <a:r>
                  <a:rPr lang="en-US" altLang="zh-CN" sz="30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ax</a:t>
                </a:r>
                <a:r>
                  <a:rPr lang="en-US" altLang="zh-CN" sz="30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000" b="1" i="0" u="none" spc="375" smtClean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_⨹_1_956f7,isEnd"/>
                  </a:rPr>
                  <a:t>，</a:t>
                </a:r>
                <a:r>
                  <a:rPr lang="en-US" altLang="zh-CN" sz="3000" b="1" i="1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ax</a:t>
                </a:r>
                <a:r>
                  <a:rPr lang="en-US" altLang="zh-CN" sz="3000" b="1" i="0" u="none" baseline="-25000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楷体" pitchFamily="36"/>
                    <a:ea typeface="楷体" pitchFamily="36"/>
                  </a:rPr>
                  <a:t>…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ax</a:t>
                </a:r>
                <a:r>
                  <a:rPr lang="en-US" altLang="zh-CN" sz="3000" b="1" i="1" u="none" spc="375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的平均数为</a:t>
                </a:r>
                <a:r>
                  <a:rPr sz="3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    </a:t>
                </a:r>
                <a:r>
                  <a:rPr sz="3000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ax</a:t>
                </a:r>
                <a:r>
                  <a:rPr lang="en-US" altLang="zh-CN" sz="30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ax</a:t>
                </a:r>
                <a:r>
                  <a:rPr lang="en-US" altLang="zh-CN" sz="30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000" b="1" i="0" u="none" spc="375" smtClean="0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_⨹_1_bdf17,isEnd"/>
                  </a:rPr>
                  <a:t>，</a:t>
                </a:r>
                <a:r>
                  <a:rPr lang="en-US" altLang="zh-CN" sz="3000" b="1" i="1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ax</a:t>
                </a:r>
                <a:r>
                  <a:rPr lang="en-US" altLang="zh-CN" sz="3000" b="1" i="0" u="none" baseline="-25000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楷体" pitchFamily="36"/>
                    <a:ea typeface="楷体" pitchFamily="36"/>
                  </a:rPr>
                  <a:t>…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ax</a:t>
                </a:r>
                <a:r>
                  <a:rPr lang="en-US" altLang="zh-CN" sz="3000" b="1" i="1" u="none" spc="375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000" b="1" i="1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的平均数为</a:t>
                </a:r>
                <a:r>
                  <a:rPr sz="3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               </a:t>
                </a:r>
                <a:r>
                  <a:rPr sz="3000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3000" spc="-100">
                    <a:latin typeface="Times New Roman"/>
                  </a:rPr>
                  <a:t>⁠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.</a:t>
                </a:r>
              </a:p>
            </p:txBody>
          </p:sp>
        </mc:Choice>
        <mc:Fallback xmlns="">
          <p:sp>
            <p:nvSpPr>
              <p:cNvPr id="6" name="yt_shape_109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3044958"/>
                <a:ext cx="11316281" cy="3323987"/>
              </a:xfrm>
              <a:prstGeom prst="rect">
                <a:avLst/>
              </a:prstGeom>
              <a:blipFill>
                <a:blip r:embed="rId3"/>
                <a:stretch>
                  <a:fillRect l="-2101" t="-3853" r="-15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9E275670-4AF6-F425-58EF-313C7DDBEA47}"/>
                  </a:ext>
                </a:extLst>
              </p:cNvPr>
              <p:cNvSpPr txBox="1"/>
              <p:nvPr/>
            </p:nvSpPr>
            <p:spPr>
              <a:xfrm>
                <a:off x="8832190" y="1495323"/>
                <a:ext cx="1407224" cy="886092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0" lang="en-US" altLang="zh-CN" sz="3000" b="1" i="1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kumimoji="0" lang="en-US" altLang="zh-CN" sz="30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kumimoji="0" lang="en-US" altLang="zh-CN" sz="30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kumimoji="0" lang="en-US" altLang="zh-CN" sz="3000" b="1" i="1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kumimoji="0" lang="zh-CN" altLang="zh-CN" sz="3000" b="1" i="0" strike="noStrike" kern="1200" cap="none" spc="375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宋体" pitchFamily="36"/>
                    <a:ea typeface="宋体" pitchFamily="36"/>
                  </a:rPr>
                  <a:t>（</a:t>
                </a:r>
                <a:r>
                  <a:rPr kumimoji="0" lang="en-US" altLang="zh-CN" sz="3000" b="1" i="1" strike="noStrike" kern="1200" cap="none" spc="0" normalizeH="0" baseline="0" noProof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  <a:t>x</a:t>
                </a:r>
                <a:r>
                  <a:rPr kumimoji="0" lang="en-US" altLang="zh-CN" sz="3000" b="1" i="0" strike="noStrike" kern="1200" cap="none" spc="0" normalizeH="0" baseline="-25000" noProof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  <a:sym typeface="_⨹_1_92338"/>
                  </a:rPr>
                  <a:t>1</a:t>
                </a:r>
                <a:r>
                  <a:rPr lang="zh-CN" altLang="zh-CN" sz="3000" b="1" spc="375">
                    <a:solidFill>
                      <a:srgbClr val="FF0000"/>
                    </a:solidFill>
                    <a:uFill>
                      <a:solidFill>
                        <a:srgbClr val="000000"/>
                      </a:solidFill>
                    </a:uFill>
                    <a:latin typeface="宋体" pitchFamily="36"/>
                    <a:ea typeface="宋体" pitchFamily="36"/>
                  </a:rPr>
                  <a:t> ＋</a:t>
                </a:r>
                <a:r>
                  <a:rPr lang="en-US" altLang="zh-CN" sz="3000" b="1" i="1">
                    <a:solidFill>
                      <a:srgbClr val="FF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000" b="1" baseline="-25000">
                    <a:solidFill>
                      <a:srgbClr val="FF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  <a:t>2</a:t>
                </a:r>
                <a:r>
                  <a:rPr kumimoji="0" lang="en-US" altLang="zh-CN" sz="3000" b="1" i="0" strike="noStrike" kern="1200" cap="none" spc="0" normalizeH="0" baseline="-2500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  <a:t/>
                </a:r>
                <a:br>
                  <a:rPr kumimoji="0" lang="en-US" altLang="zh-CN" sz="3000" b="1" i="0" strike="noStrike" kern="1200" cap="none" spc="0" normalizeH="0" baseline="-2500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</a:br>
                <a:endParaRPr lang="zh-CN" altLang="en-US" sz="300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9E275670-4AF6-F425-58EF-313C7DDBEA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2190" y="1495323"/>
                <a:ext cx="1407224" cy="886092"/>
              </a:xfrm>
              <a:prstGeom prst="rect">
                <a:avLst/>
              </a:prstGeom>
              <a:blipFill>
                <a:blip r:embed="rId4"/>
                <a:stretch>
                  <a:fillRect t="-17808" r="-610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1AB343FC-EF8D-1816-CB91-9D139F8915C6}"/>
              </a:ext>
            </a:extLst>
          </p:cNvPr>
          <p:cNvSpPr txBox="1"/>
          <p:nvPr/>
        </p:nvSpPr>
        <p:spPr>
          <a:xfrm>
            <a:off x="450108" y="2036888"/>
            <a:ext cx="47266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000" b="1" i="0" strike="noStrike" kern="1200" cap="none" spc="375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</a:rPr>
              <a:t>＋</a:t>
            </a:r>
            <a:r>
              <a:rPr kumimoji="0" lang="en-US" altLang="zh-CN" sz="30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x</a:t>
            </a:r>
            <a:r>
              <a:rPr kumimoji="0" lang="en-US" altLang="zh-CN" sz="3000" b="1" i="0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3</a:t>
            </a:r>
            <a:r>
              <a:rPr kumimoji="0" lang="zh-CN" altLang="zh-CN" sz="3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</a:rPr>
              <a:t>＋</a:t>
            </a:r>
            <a:r>
              <a:rPr kumimoji="0" lang="zh-CN" altLang="zh-CN" sz="3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黑体" pitchFamily="36"/>
                <a:ea typeface="黑体" pitchFamily="36"/>
              </a:rPr>
              <a:t>…</a:t>
            </a:r>
            <a:r>
              <a:rPr kumimoji="0" lang="zh-CN" altLang="zh-CN" sz="30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</a:rPr>
              <a:t>＋</a:t>
            </a:r>
            <a:r>
              <a:rPr kumimoji="0" lang="en-US" altLang="zh-CN" sz="30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x</a:t>
            </a:r>
            <a:r>
              <a:rPr kumimoji="0" lang="en-US" altLang="zh-CN" sz="3000" b="1" i="1" strike="noStrike" kern="1200" cap="none" spc="375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n</a:t>
            </a:r>
            <a:r>
              <a:rPr kumimoji="0" lang="zh-CN" altLang="zh-CN" sz="3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</a:rPr>
              <a:t>）</a:t>
            </a:r>
            <a:r>
              <a:rPr kumimoji="0" lang="zh-CN" altLang="zh-CN" sz="3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　</a:t>
            </a:r>
            <a:endParaRPr lang="zh-CN" altLang="en-US" sz="300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9C71C505-2379-1E02-2413-2078AADD2B82}"/>
                  </a:ext>
                </a:extLst>
              </p:cNvPr>
              <p:cNvSpPr txBox="1"/>
              <p:nvPr/>
            </p:nvSpPr>
            <p:spPr>
              <a:xfrm>
                <a:off x="7752115" y="4385825"/>
                <a:ext cx="1226249" cy="642252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:r>
                  <a:rPr kumimoji="0" lang="en-US" altLang="zh-CN" sz="3000" b="1" i="1" strike="noStrike" kern="1200" cap="none" spc="375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  <a:t>a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kumimoji="0" lang="en-US" altLang="zh-CN" sz="30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barPr>
                      <m:e>
                        <m:r>
                          <a:rPr kumimoji="0" lang="en-US" altLang="zh-CN" sz="30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𝒙</m:t>
                        </m:r>
                      </m:e>
                    </m:bar>
                  </m:oMath>
                </a14:m>
                <a:r>
                  <a:rPr kumimoji="0" lang="en-US" altLang="zh-CN" sz="3000" b="1" i="1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kumimoji="0" lang="zh-CN" altLang="zh-CN" sz="3000" b="1" i="0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  <a:t>　</a:t>
                </a:r>
                <a:endParaRPr lang="zh-CN" altLang="en-US" sz="300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9C71C505-2379-1E02-2413-2078AADD2B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2115" y="4385825"/>
                <a:ext cx="1226249" cy="642252"/>
              </a:xfrm>
              <a:prstGeom prst="rect">
                <a:avLst/>
              </a:prstGeom>
              <a:blipFill>
                <a:blip r:embed="rId5"/>
                <a:stretch>
                  <a:fillRect l="-11940" t="-4717" b="-216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A57D5B8E-46B5-C497-01F4-B2FEF783076C}"/>
                  </a:ext>
                </a:extLst>
              </p:cNvPr>
              <p:cNvSpPr txBox="1"/>
              <p:nvPr/>
            </p:nvSpPr>
            <p:spPr>
              <a:xfrm>
                <a:off x="7968130" y="4816072"/>
                <a:ext cx="2008886" cy="642252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:r>
                  <a:rPr kumimoji="0" lang="en-US" altLang="zh-CN" sz="3000" b="1" i="1" strike="noStrike" kern="1200" cap="none" spc="375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  <a:t>a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kumimoji="0" lang="en-US" altLang="zh-CN" sz="30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barPr>
                      <m:e>
                        <m:r>
                          <a:rPr kumimoji="0" lang="en-US" altLang="zh-CN" sz="30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𝒙</m:t>
                        </m:r>
                      </m:e>
                    </m:bar>
                  </m:oMath>
                </a14:m>
                <a:r>
                  <a:rPr kumimoji="0" lang="en-US" altLang="zh-CN" sz="3000" b="1" i="1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kumimoji="0" lang="zh-CN" altLang="zh-CN" sz="3000" b="1" i="0" strike="noStrike" kern="1200" cap="none" spc="375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宋体" pitchFamily="36"/>
                    <a:ea typeface="宋体" pitchFamily="36"/>
                  </a:rPr>
                  <a:t>＋</a:t>
                </a:r>
                <a:r>
                  <a:rPr kumimoji="0" lang="en-US" altLang="zh-CN" sz="3000" b="1" i="1" strike="noStrike" kern="1200" cap="none" spc="375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  <a:t>b</a:t>
                </a:r>
                <a:r>
                  <a:rPr kumimoji="0" lang="zh-CN" altLang="zh-CN" sz="3000" b="1" i="0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  <a:t>　</a:t>
                </a:r>
                <a:endParaRPr lang="zh-CN" altLang="en-US" sz="300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A57D5B8E-46B5-C497-01F4-B2FEF78307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8130" y="4816072"/>
                <a:ext cx="2008886" cy="642252"/>
              </a:xfrm>
              <a:prstGeom prst="rect">
                <a:avLst/>
              </a:prstGeom>
              <a:blipFill>
                <a:blip r:embed="rId6"/>
                <a:stretch>
                  <a:fillRect l="-6970" t="-8571" b="-228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8" grpId="0" build="allAtOnce"/>
      <p:bldP spid="9" grpId="0" build="allAtOnce"/>
      <p:bldP spid="10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3" name="yt_shape_10913"/>
          <p:cNvSpPr txBox="1"/>
          <p:nvPr/>
        </p:nvSpPr>
        <p:spPr>
          <a:xfrm>
            <a:off x="540119" y="1310007"/>
            <a:ext cx="11492915" cy="38779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用计算器求平均数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当一组数据的个数很多时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2_38226"/>
              </a:rPr>
              <a:t>我们用计算器来求平均数就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显得非常方便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我们只要按照指定的顺序按键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1a6b7"/>
              </a:rPr>
              <a:t>进入统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计状态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再将各个数据输入计算器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58122"/>
              </a:rPr>
              <a:t>再按一下计算平均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数的键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便可直接得到计算结果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黑体" pitchFamily="36"/>
              </a:rPr>
              <a:t>注意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  <a:sym typeface="_⨹_21_cce33"/>
              </a:rPr>
              <a:t>不同型号的计算器计算平均数的按键顺序和方法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可能有所不同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6693599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7" name="yt_shape_10917"/>
          <p:cNvSpPr txBox="1"/>
          <p:nvPr/>
        </p:nvSpPr>
        <p:spPr>
          <a:xfrm>
            <a:off x="540000" y="954841"/>
            <a:ext cx="463267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题型一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平均数的计算</a:t>
            </a:r>
          </a:p>
        </p:txBody>
      </p:sp>
      <p:sp>
        <p:nvSpPr>
          <p:cNvPr id="10918" name="yt_shape_10918"/>
          <p:cNvSpPr txBox="1"/>
          <p:nvPr/>
        </p:nvSpPr>
        <p:spPr>
          <a:xfrm>
            <a:off x="540119" y="1559627"/>
            <a:ext cx="11111999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Times New Roman" pitchFamily="36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</a:t>
            </a:r>
            <a:r>
              <a:rPr lang="en-US" altLang="zh-CN" sz="200" b="0" i="0" u="none">
                <a:solidFill>
                  <a:srgbClr val="1EE3CF"/>
                </a:solidFill>
                <a:effectLst/>
                <a:latin typeface="Times New Roman" pitchFamily="2"/>
                <a:ea typeface="宋体" pitchFamily="2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某工厂有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220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名员工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财务科要了解员工收入情况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798c8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现在抽测了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名员工的本月收入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结果如下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单位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1aa48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660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540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670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620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580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6bf89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580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600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620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620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10919" name="yt_shape_10919"/>
          <p:cNvSpPr txBox="1"/>
          <p:nvPr/>
        </p:nvSpPr>
        <p:spPr>
          <a:xfrm>
            <a:off x="540000" y="3826406"/>
            <a:ext cx="764311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全厂员工的月平均收入是多少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？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920" name="yt_shape_10920"/>
              <p:cNvSpPr txBox="1"/>
              <p:nvPr/>
            </p:nvSpPr>
            <p:spPr>
              <a:xfrm>
                <a:off x="540119" y="4431192"/>
                <a:ext cx="11492915" cy="1661993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全厂员工的月平均收入为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accPr>
                      <m:e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𝒙</m:t>
                        </m:r>
                      </m:e>
                    </m:acc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510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540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580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600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620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  <a:sym typeface="_⨹_3_93022"/>
                  </a:rPr>
                  <a:t>660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670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÷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600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元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0920" name="yt_shape_109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4431192"/>
                <a:ext cx="11492915" cy="1661993"/>
              </a:xfrm>
              <a:prstGeom prst="rect">
                <a:avLst/>
              </a:prstGeom>
              <a:blipFill>
                <a:blip r:embed="rId2"/>
                <a:stretch>
                  <a:fillRect l="-2440" t="-9890" b="-153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yt_shape_1731295646959">
            <a:extLst>
              <a:ext uri="{FF2B5EF4-FFF2-40B4-BE49-F238E27FC236}">
                <a16:creationId xmlns:a16="http://schemas.microsoft.com/office/drawing/2014/main" id="{F009C681-FEE0-5894-93B9-7532DF6730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1654204"/>
            <a:ext cx="692342" cy="35948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9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9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20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22" name="yt_shape_10922"/>
          <p:cNvSpPr txBox="1"/>
          <p:nvPr/>
        </p:nvSpPr>
        <p:spPr>
          <a:xfrm>
            <a:off x="540000" y="1173504"/>
            <a:ext cx="717985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平均每名员工的年薪是多少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？</a:t>
            </a:r>
          </a:p>
        </p:txBody>
      </p:sp>
      <p:sp>
        <p:nvSpPr>
          <p:cNvPr id="10923" name="yt_shape_10923"/>
          <p:cNvSpPr txBox="1"/>
          <p:nvPr/>
        </p:nvSpPr>
        <p:spPr>
          <a:xfrm>
            <a:off x="540120" y="1778290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平均每名员工的年薪是</a:t>
            </a: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 </a:t>
            </a: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600</a:t>
            </a: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12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31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 </a:t>
            </a:r>
            <a:r>
              <a:rPr lang="en-US" altLang="zh-CN" sz="3600" b="1" i="0" u="none" spc="-200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  <a:sym typeface="_⨹_3_d523a"/>
              </a:rPr>
              <a:t>200</a:t>
            </a:r>
            <a:r>
              <a:rPr lang="zh-CN" altLang="zh-CN" sz="3600" b="1" i="0" u="none" spc="-200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元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10924" name="yt_shape_10924"/>
          <p:cNvSpPr txBox="1"/>
          <p:nvPr/>
        </p:nvSpPr>
        <p:spPr>
          <a:xfrm>
            <a:off x="540000" y="2348925"/>
            <a:ext cx="810638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财务科本月应准备多少钱发工资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？</a:t>
            </a:r>
          </a:p>
        </p:txBody>
      </p:sp>
      <p:sp>
        <p:nvSpPr>
          <p:cNvPr id="10925" name="yt_shape_10925"/>
          <p:cNvSpPr txBox="1"/>
          <p:nvPr/>
        </p:nvSpPr>
        <p:spPr>
          <a:xfrm>
            <a:off x="540119" y="2953711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财务科本月应准备</a:t>
            </a: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 </a:t>
            </a: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600</a:t>
            </a: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×</a:t>
            </a: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220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572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 </a:t>
            </a:r>
            <a:r>
              <a:rPr lang="en-US" altLang="zh-CN" sz="3600" b="1" i="0" u="none" spc="-200" smtClean="0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  <a:sym typeface="_⨹_3_87633"/>
              </a:rPr>
              <a:t>000</a:t>
            </a:r>
            <a:r>
              <a:rPr lang="zh-CN" altLang="zh-CN" sz="3600" b="1" i="0" u="none" spc="-200" smtClean="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元</a:t>
            </a:r>
            <a:r>
              <a:rPr lang="zh-CN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600" b="1" i="0" u="none" spc="-200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23" grpId="0" build="allAtOnce"/>
      <p:bldP spid="10925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28" name="yt_shape_10928"/>
          <p:cNvSpPr txBox="1"/>
          <p:nvPr/>
        </p:nvSpPr>
        <p:spPr>
          <a:xfrm>
            <a:off x="540120" y="2395348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有一组数据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9_5dd78"/>
              </a:rPr>
              <a:t>这组数据的平均数为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0929" name="yt_table_10929" title="H_43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8283590"/>
              </p:ext>
            </p:extLst>
          </p:nvPr>
        </p:nvGraphicFramePr>
        <p:xfrm>
          <a:off x="540085" y="3554132"/>
          <a:ext cx="8873492" cy="548640"/>
        </p:xfrm>
        <a:graphic>
          <a:graphicData uri="http://schemas.openxmlformats.org/drawingml/2006/table">
            <a:tbl>
              <a:tblPr/>
              <a:tblGrid>
                <a:gridCol w="2457768">
                  <a:extLst>
                    <a:ext uri="{9D8B030D-6E8A-4147-A177-3AD203B41FA5}">
                      <a16:colId xmlns:a16="http://schemas.microsoft.com/office/drawing/2014/main" val="10052"/>
                    </a:ext>
                  </a:extLst>
                </a:gridCol>
                <a:gridCol w="2432368">
                  <a:extLst>
                    <a:ext uri="{9D8B030D-6E8A-4147-A177-3AD203B41FA5}">
                      <a16:colId xmlns:a16="http://schemas.microsoft.com/office/drawing/2014/main" val="10053"/>
                    </a:ext>
                  </a:extLst>
                </a:gridCol>
                <a:gridCol w="2457768">
                  <a:extLst>
                    <a:ext uri="{9D8B030D-6E8A-4147-A177-3AD203B41FA5}">
                      <a16:colId xmlns:a16="http://schemas.microsoft.com/office/drawing/2014/main" val="10054"/>
                    </a:ext>
                  </a:extLst>
                </a:gridCol>
                <a:gridCol w="1525588">
                  <a:extLst>
                    <a:ext uri="{9D8B030D-6E8A-4147-A177-3AD203B41FA5}">
                      <a16:colId xmlns:a16="http://schemas.microsoft.com/office/drawing/2014/main" val="100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3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4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5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6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A1C583EB-AFBD-9677-9B34-4EF92D75E36C}"/>
              </a:ext>
            </a:extLst>
          </p:cNvPr>
          <p:cNvSpPr txBox="1"/>
          <p:nvPr/>
        </p:nvSpPr>
        <p:spPr>
          <a:xfrm>
            <a:off x="1367684" y="2897182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5" name="yt_image_10926" title="H_37.12496">
            <a:extLst>
              <a:ext uri="">
                <a16:creationId xmlns="" xmlns:a16="http://schemas.microsoft.com/office/drawing/2014/main" xmlns:a14="http://schemas.microsoft.com/office/drawing/2010/main" xmlns:mc="http://schemas.openxmlformats.org/markup-compatibility/2006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1772885"/>
            <a:ext cx="1653947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31" name="yt_shape_10931"/>
          <p:cNvSpPr txBox="1"/>
          <p:nvPr/>
        </p:nvSpPr>
        <p:spPr>
          <a:xfrm>
            <a:off x="540120" y="211835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某班七个合作学习小组的人数分别如下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2f298"/>
              </a:rPr>
              <a:t>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已知这组数据的平均数是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4c89f"/>
              </a:rPr>
              <a:t>的值是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0932" name="yt_table_10932" title="H_43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619782"/>
              </p:ext>
            </p:extLst>
          </p:nvPr>
        </p:nvGraphicFramePr>
        <p:xfrm>
          <a:off x="540085" y="3831131"/>
          <a:ext cx="9332279" cy="548640"/>
        </p:xfrm>
        <a:graphic>
          <a:graphicData uri="http://schemas.openxmlformats.org/drawingml/2006/table">
            <a:tbl>
              <a:tblPr/>
              <a:tblGrid>
                <a:gridCol w="2457768">
                  <a:extLst>
                    <a:ext uri="{9D8B030D-6E8A-4147-A177-3AD203B41FA5}">
                      <a16:colId xmlns:a16="http://schemas.microsoft.com/office/drawing/2014/main" val="10056"/>
                    </a:ext>
                  </a:extLst>
                </a:gridCol>
                <a:gridCol w="2891155">
                  <a:extLst>
                    <a:ext uri="{9D8B030D-6E8A-4147-A177-3AD203B41FA5}">
                      <a16:colId xmlns:a16="http://schemas.microsoft.com/office/drawing/2014/main" val="10057"/>
                    </a:ext>
                  </a:extLst>
                </a:gridCol>
                <a:gridCol w="2457768">
                  <a:extLst>
                    <a:ext uri="{9D8B030D-6E8A-4147-A177-3AD203B41FA5}">
                      <a16:colId xmlns:a16="http://schemas.microsoft.com/office/drawing/2014/main" val="10058"/>
                    </a:ext>
                  </a:extLst>
                </a:gridCol>
                <a:gridCol w="1525588">
                  <a:extLst>
                    <a:ext uri="{9D8B030D-6E8A-4147-A177-3AD203B41FA5}">
                      <a16:colId xmlns:a16="http://schemas.microsoft.com/office/drawing/2014/main" val="100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5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5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6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7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BE5C36CE-441F-FD81-8E12-FBB433529A69}"/>
              </a:ext>
            </a:extLst>
          </p:cNvPr>
          <p:cNvSpPr txBox="1"/>
          <p:nvPr/>
        </p:nvSpPr>
        <p:spPr>
          <a:xfrm>
            <a:off x="1367684" y="3168824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D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34" name="yt_shape_10934"/>
          <p:cNvSpPr txBox="1"/>
          <p:nvPr/>
        </p:nvSpPr>
        <p:spPr>
          <a:xfrm>
            <a:off x="540119" y="2096299"/>
            <a:ext cx="11111999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浙江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已知一组数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据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45cc6,isEnd"/>
              </a:rPr>
              <a:t>的平均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数是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则另一组数据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－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73ec2,isEnd"/>
              </a:rPr>
              <a:t>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的平均数是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</a:t>
            </a:r>
            <a:r>
              <a:rPr sz="1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77CE421-40C8-FD3B-9908-D3CFDEF86FBB}"/>
              </a:ext>
            </a:extLst>
          </p:cNvPr>
          <p:cNvSpPr txBox="1"/>
          <p:nvPr/>
        </p:nvSpPr>
        <p:spPr>
          <a:xfrm>
            <a:off x="3431433" y="3146773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20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35" name="yt_shape_10935"/>
          <p:cNvSpPr txBox="1"/>
          <p:nvPr/>
        </p:nvSpPr>
        <p:spPr>
          <a:xfrm>
            <a:off x="540000" y="1021396"/>
            <a:ext cx="474809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题型二</a:t>
            </a:r>
            <a:r>
              <a:rPr lang="zh-CN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平均数的运用 </a:t>
            </a:r>
          </a:p>
        </p:txBody>
      </p:sp>
      <p:sp>
        <p:nvSpPr>
          <p:cNvPr id="10936" name="yt_shape_10936"/>
          <p:cNvSpPr txBox="1"/>
          <p:nvPr/>
        </p:nvSpPr>
        <p:spPr>
          <a:xfrm>
            <a:off x="540119" y="1525431"/>
            <a:ext cx="11316281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0" i="0" u="none" spc="-200">
                <a:solidFill>
                  <a:srgbClr val="1EE3CF"/>
                </a:solidFill>
                <a:effectLst/>
                <a:latin typeface="Times New Roman" pitchFamily="36"/>
                <a:ea typeface="Times New Roman" pitchFamily="36"/>
                <a:sym typeface="Finished"/>
              </a:rPr>
              <a:t> </a:t>
            </a:r>
            <a:r>
              <a:rPr lang="en-US" altLang="zh-CN" sz="3000" b="0" i="0" u="none" spc="-200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</a:t>
            </a:r>
            <a:r>
              <a:rPr lang="en-US" altLang="zh-CN" sz="3000" b="0" i="0" u="none" spc="-200">
                <a:solidFill>
                  <a:srgbClr val="1EE3CF"/>
                </a:solidFill>
                <a:effectLst/>
                <a:latin typeface="Times New Roman" pitchFamily="2"/>
                <a:ea typeface="宋体" pitchFamily="2"/>
                <a:sym typeface=""/>
              </a:rPr>
              <a:t> </a:t>
            </a:r>
            <a:r>
              <a:rPr lang="zh-CN" altLang="zh-CN" sz="30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据某省环保网发布的消息</a:t>
            </a:r>
            <a:r>
              <a:rPr lang="zh-CN" altLang="zh-CN" sz="30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0_a4868"/>
              </a:rPr>
              <a:t>某市空气质量评价</a:t>
            </a:r>
            <a:r>
              <a:rPr lang="zh-CN" altLang="zh-CN" sz="3000" b="1" i="0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0_a4868"/>
              </a:rPr>
              <a:t>连续</a:t>
            </a:r>
            <a:r>
              <a:rPr lang="zh-CN" altLang="zh-CN" sz="3000" b="1" i="0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两年</a:t>
            </a:r>
            <a:r>
              <a:rPr lang="zh-CN" altLang="zh-CN" sz="30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居该省</a:t>
            </a:r>
            <a:r>
              <a:rPr lang="en-US" altLang="zh-CN" sz="30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14</a:t>
            </a:r>
            <a:r>
              <a:rPr lang="zh-CN" altLang="zh-CN" sz="30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个省辖市城市之首</a:t>
            </a:r>
            <a:r>
              <a:rPr lang="zh-CN" altLang="zh-CN" sz="30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下面是该市</a:t>
            </a:r>
            <a:r>
              <a:rPr lang="en-US" altLang="zh-CN" sz="30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0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年</a:t>
            </a:r>
            <a:r>
              <a:rPr lang="en-US" altLang="zh-CN" sz="3000" b="1" i="0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e8f66"/>
              </a:rPr>
              <a:t>1</a:t>
            </a:r>
            <a:r>
              <a:rPr lang="zh-CN" altLang="zh-CN" sz="3000" b="1" i="0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月份</a:t>
            </a:r>
            <a:r>
              <a:rPr lang="zh-CN" altLang="zh-CN" sz="30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前</a:t>
            </a:r>
            <a:r>
              <a:rPr lang="en-US" altLang="zh-CN" sz="30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0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0_4464a"/>
              </a:rPr>
              <a:t>天的空气质量指数统计表和空气质量</a:t>
            </a:r>
            <a:r>
              <a:rPr lang="zh-CN" altLang="zh-CN" sz="3000" b="1" i="0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0_4464a"/>
              </a:rPr>
              <a:t>污染指数</a:t>
            </a:r>
            <a:r>
              <a:rPr lang="zh-CN" altLang="zh-CN" sz="3000" b="1" i="0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标准</a:t>
            </a:r>
            <a:r>
              <a:rPr lang="zh-CN" altLang="zh-CN" sz="30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表</a:t>
            </a:r>
            <a:r>
              <a:rPr lang="en-US" altLang="zh-CN" sz="30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3" name="yt_shape_1731295647442">
            <a:extLst>
              <a:ext uri="{FF2B5EF4-FFF2-40B4-BE49-F238E27FC236}">
                <a16:creationId xmlns:a16="http://schemas.microsoft.com/office/drawing/2014/main" id="{FD79ACB3-A2E3-788D-1DB0-D19188A82CA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05" y="1629415"/>
            <a:ext cx="692342" cy="359485"/>
          </a:xfrm>
          <a:prstGeom prst="rect">
            <a:avLst/>
          </a:prstGeom>
        </p:spPr>
      </p:pic>
      <p:sp>
        <p:nvSpPr>
          <p:cNvPr id="7" name="yt_shape_10937"/>
          <p:cNvSpPr txBox="1"/>
          <p:nvPr/>
        </p:nvSpPr>
        <p:spPr>
          <a:xfrm>
            <a:off x="2783770" y="2893526"/>
            <a:ext cx="5552802" cy="1107996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一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年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月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日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～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日</a:t>
            </a:r>
          </a:p>
          <a:p>
            <a:pPr algn="ctr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空气质量指数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AQI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情况</a:t>
            </a:r>
          </a:p>
        </p:txBody>
      </p:sp>
      <p:graphicFrame>
        <p:nvGraphicFramePr>
          <p:cNvPr id="8" name="yt_table_10939" title="H_187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869370"/>
              </p:ext>
            </p:extLst>
          </p:nvPr>
        </p:nvGraphicFramePr>
        <p:xfrm>
          <a:off x="540000" y="3865490"/>
          <a:ext cx="11111996" cy="201168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0069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47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47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47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47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847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8475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8475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8475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8475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14224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日期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</a:t>
                      </a: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日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</a:t>
                      </a: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日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</a:t>
                      </a: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日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4</a:t>
                      </a: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日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</a:t>
                      </a: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日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</a:t>
                      </a: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日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7</a:t>
                      </a: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日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</a:t>
                      </a: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日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</a:t>
                      </a: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日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10</a:t>
                      </a: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日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空气</a:t>
                      </a:r>
                      <a:r>
                        <a:rPr lang="zh-CN" altLang="zh-CN" sz="30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质</a:t>
                      </a:r>
                    </a:p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量指数</a:t>
                      </a:r>
                    </a:p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000" b="1" i="0" u="none" smtClean="0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（</a:t>
                      </a:r>
                      <a:r>
                        <a:rPr lang="en-US" altLang="zh-CN" sz="3000" b="1" i="0" u="none" smtClean="0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AQI</a:t>
                      </a:r>
                      <a:r>
                        <a:rPr lang="zh-CN" altLang="zh-CN" sz="3000" b="1" i="0" u="none" smtClean="0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）</a:t>
                      </a:r>
                      <a:endParaRPr lang="zh-CN" altLang="zh-CN" sz="3000" b="1" i="0" u="none">
                        <a:solidFill>
                          <a:srgbClr val="000000"/>
                        </a:solidFill>
                        <a:effectLst/>
                        <a:latin typeface="宋体" pitchFamily="36"/>
                        <a:ea typeface="宋体" pitchFamily="36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28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38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149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53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110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84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0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35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9339154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24</TotalTime>
  <Words>663</Words>
  <Application>Microsoft Office PowerPoint</Application>
  <PresentationFormat>宽屏</PresentationFormat>
  <Paragraphs>107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74" baseType="lpstr">
      <vt:lpstr>,isEnd</vt:lpstr>
      <vt:lpstr>_⨹_1_13d76</vt:lpstr>
      <vt:lpstr>_⨹_1_1aa48</vt:lpstr>
      <vt:lpstr>_⨹_1_22d92</vt:lpstr>
      <vt:lpstr>_⨹_1_296e7</vt:lpstr>
      <vt:lpstr>_⨹_1_2f298</vt:lpstr>
      <vt:lpstr>_⨹_1_4a0bb</vt:lpstr>
      <vt:lpstr>_⨹_1_6bf89</vt:lpstr>
      <vt:lpstr>_⨹_1_73ec2,isEnd</vt:lpstr>
      <vt:lpstr>_⨹_1_798c8</vt:lpstr>
      <vt:lpstr>_⨹_1_7a9ea,isEnd</vt:lpstr>
      <vt:lpstr>_⨹_1_7dabd</vt:lpstr>
      <vt:lpstr>_⨹_1_921d8</vt:lpstr>
      <vt:lpstr>_⨹_1_92338</vt:lpstr>
      <vt:lpstr>_⨹_1_956f7,isEnd</vt:lpstr>
      <vt:lpstr>_⨹_1_a2f34</vt:lpstr>
      <vt:lpstr>_⨹_1_bcd09,isEnd</vt:lpstr>
      <vt:lpstr>_⨹_1_bdf17,isEnd</vt:lpstr>
      <vt:lpstr>_⨹_1_e8f66</vt:lpstr>
      <vt:lpstr>_⨹_1_ea228</vt:lpstr>
      <vt:lpstr>_⨹_1_f0178</vt:lpstr>
      <vt:lpstr>_⨹_1_f6b4e</vt:lpstr>
      <vt:lpstr>_⨹_10_a4868</vt:lpstr>
      <vt:lpstr>_⨹_10_a57ae,isEnd</vt:lpstr>
      <vt:lpstr>_⨹_10_acf42,isEnd</vt:lpstr>
      <vt:lpstr>_⨹_12_38226</vt:lpstr>
      <vt:lpstr>_⨹_12_51153</vt:lpstr>
      <vt:lpstr>_⨹_2_4392f</vt:lpstr>
      <vt:lpstr>_⨹_20_4464a</vt:lpstr>
      <vt:lpstr>_⨹_21_cce33</vt:lpstr>
      <vt:lpstr>_⨹_3_1a6b7</vt:lpstr>
      <vt:lpstr>_⨹_3_23d8d</vt:lpstr>
      <vt:lpstr>_⨹_3_45cc6,isEnd</vt:lpstr>
      <vt:lpstr>_⨹_3_4c89f</vt:lpstr>
      <vt:lpstr>_⨹_3_87633</vt:lpstr>
      <vt:lpstr>_⨹_3_93022</vt:lpstr>
      <vt:lpstr>_⨹_3_d523a</vt:lpstr>
      <vt:lpstr>_⨹_4_563df,isEnd</vt:lpstr>
      <vt:lpstr>_⨹_4_5ea86</vt:lpstr>
      <vt:lpstr>_⨹_4_67c2a,isEnd</vt:lpstr>
      <vt:lpstr>_⨹_4_6b974</vt:lpstr>
      <vt:lpstr>_⨹_5_d3c5d</vt:lpstr>
      <vt:lpstr>_⨹_8_58122</vt:lpstr>
      <vt:lpstr>_⨹_8_8c357</vt:lpstr>
      <vt:lpstr>_⨹_9_5dd78</vt:lpstr>
      <vt:lpstr>_⨹_9_c1435,isEnd</vt:lpstr>
      <vt:lpstr>Finished</vt:lpstr>
      <vt:lpstr>W:6.004961,H:62.4</vt:lpstr>
      <vt:lpstr>等线</vt:lpstr>
      <vt:lpstr>等线 Light</vt:lpstr>
      <vt:lpstr>黑体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Administrator</cp:lastModifiedBy>
  <cp:revision>14</cp:revision>
  <dcterms:created xsi:type="dcterms:W3CDTF">2024-11-11T03:24:32Z</dcterms:created>
  <dcterms:modified xsi:type="dcterms:W3CDTF">2024-11-24T02:43:39Z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